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Roboto"/>
      <p:regular r:id="rId35"/>
      <p:bold r:id="rId36"/>
      <p:italic r:id="rId37"/>
      <p:boldItalic r:id="rId38"/>
    </p:embeddedFont>
    <p:embeddedFont>
      <p:font typeface="Nunito"/>
      <p:regular r:id="rId39"/>
      <p:bold r:id="rId40"/>
      <p:italic r:id="rId41"/>
      <p:boldItalic r:id="rId42"/>
    </p:embeddedFont>
    <p:embeddedFont>
      <p:font typeface="Lato"/>
      <p:regular r:id="rId43"/>
      <p:bold r:id="rId44"/>
      <p:italic r:id="rId45"/>
      <p:boldItalic r:id="rId46"/>
    </p:embeddedFont>
    <p:embeddedFont>
      <p:font typeface="Maven Pro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FB020FB-E022-471C-9C6F-F2FA2F68D535}">
  <a:tblStyle styleId="{3FB020FB-E022-471C-9C6F-F2FA2F68D53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AA7CC8E-7966-4611-87EF-88801F47525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25A129D-291F-422A-8F23-1C8781285C67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bold.fntdata"/><Relationship Id="rId20" Type="http://schemas.openxmlformats.org/officeDocument/2006/relationships/slide" Target="slides/slide14.xml"/><Relationship Id="rId42" Type="http://schemas.openxmlformats.org/officeDocument/2006/relationships/font" Target="fonts/Nunito-boldItalic.fntdata"/><Relationship Id="rId41" Type="http://schemas.openxmlformats.org/officeDocument/2006/relationships/font" Target="fonts/Nunito-italic.fntdata"/><Relationship Id="rId22" Type="http://schemas.openxmlformats.org/officeDocument/2006/relationships/slide" Target="slides/slide16.xml"/><Relationship Id="rId44" Type="http://schemas.openxmlformats.org/officeDocument/2006/relationships/font" Target="fonts/Lato-bold.fntdata"/><Relationship Id="rId21" Type="http://schemas.openxmlformats.org/officeDocument/2006/relationships/slide" Target="slides/slide15.xml"/><Relationship Id="rId43" Type="http://schemas.openxmlformats.org/officeDocument/2006/relationships/font" Target="fonts/Lato-regular.fntdata"/><Relationship Id="rId24" Type="http://schemas.openxmlformats.org/officeDocument/2006/relationships/slide" Target="slides/slide18.xml"/><Relationship Id="rId46" Type="http://schemas.openxmlformats.org/officeDocument/2006/relationships/font" Target="fonts/Lato-boldItalic.fntdata"/><Relationship Id="rId23" Type="http://schemas.openxmlformats.org/officeDocument/2006/relationships/slide" Target="slides/slide17.xml"/><Relationship Id="rId45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font" Target="fonts/MavenPro-bold.fntdata"/><Relationship Id="rId25" Type="http://schemas.openxmlformats.org/officeDocument/2006/relationships/slide" Target="slides/slide19.xml"/><Relationship Id="rId47" Type="http://schemas.openxmlformats.org/officeDocument/2006/relationships/font" Target="fonts/MavenPro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oboto-regular.fnt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oboto-italic.fntdata"/><Relationship Id="rId14" Type="http://schemas.openxmlformats.org/officeDocument/2006/relationships/slide" Target="slides/slide8.xml"/><Relationship Id="rId36" Type="http://schemas.openxmlformats.org/officeDocument/2006/relationships/font" Target="fonts/Roboto-bold.fntdata"/><Relationship Id="rId17" Type="http://schemas.openxmlformats.org/officeDocument/2006/relationships/slide" Target="slides/slide11.xml"/><Relationship Id="rId39" Type="http://schemas.openxmlformats.org/officeDocument/2006/relationships/font" Target="fonts/Nunito-regular.fntdata"/><Relationship Id="rId16" Type="http://schemas.openxmlformats.org/officeDocument/2006/relationships/slide" Target="slides/slide10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gif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2a614e9fb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2a614e9fb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2a614e9f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2a614e9f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1c614daba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1c614daba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a614e9fb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a614e9fb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a614e9fb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a614e9fb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3a74aa8d5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3a74aa8d5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3a74aa8d5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3a74aa8d5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3a94c41316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3a94c41316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3a94c41316_0_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13a94c41316_0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3a94c41316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3a94c41316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3a94c41316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13a94c41316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3a94c41316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3a94c41316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3a94c41316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3a94c41316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3aa812a158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3aa812a158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3aa812a158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3aa812a158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202c44a3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1202c44a3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5" name="Google Shape;49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1" name="Google Shape;50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1c614daba0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1c614daba0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1c614daba0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1c614daba0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1c62385d8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g11c62385d8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jpg"/><Relationship Id="rId4" Type="http://schemas.openxmlformats.org/officeDocument/2006/relationships/image" Target="../media/image18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727950" y="661075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67"/>
              <a:buNone/>
            </a:pPr>
            <a:r>
              <a:rPr lang="en-GB"/>
              <a:t>Muscle fatigue evaluation using </a:t>
            </a:r>
            <a:r>
              <a:rPr lang="en-GB"/>
              <a:t>a </a:t>
            </a:r>
            <a:r>
              <a:rPr lang="en-GB" sz="3533"/>
              <a:t>EMG and </a:t>
            </a:r>
            <a:r>
              <a:rPr lang="en-GB"/>
              <a:t>accelerometer.                                                                            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729625" y="2944300"/>
            <a:ext cx="2668200" cy="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GB"/>
              <a:t>Guide:  Dr. Shivaprakash G</a:t>
            </a:r>
            <a:endParaRPr/>
          </a:p>
        </p:txBody>
      </p:sp>
      <p:sp>
        <p:nvSpPr>
          <p:cNvPr id="279" name="Google Shape;279;p13"/>
          <p:cNvSpPr txBox="1"/>
          <p:nvPr/>
        </p:nvSpPr>
        <p:spPr>
          <a:xfrm>
            <a:off x="3397825" y="2944300"/>
            <a:ext cx="44265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        </a:t>
            </a:r>
            <a:r>
              <a:rPr lang="en-GB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Team members: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        Aman Verma(1MS19EI003)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Chirag Sinha(1MS19EI014)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Gopal Tyagi(1MS19EI015)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Guru Manglam Siddhe(1MS19EI017)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2"/>
          <p:cNvSpPr txBox="1"/>
          <p:nvPr>
            <p:ph type="title"/>
          </p:nvPr>
        </p:nvSpPr>
        <p:spPr>
          <a:xfrm>
            <a:off x="1248339" y="381875"/>
            <a:ext cx="6366900" cy="8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-GB" sz="2240"/>
              <a:t>How to read input data with </a:t>
            </a:r>
            <a:r>
              <a:rPr b="0" lang="en-GB" sz="2240"/>
              <a:t>Arduino</a:t>
            </a:r>
            <a:r>
              <a:rPr b="0" lang="en-GB" sz="2240"/>
              <a:t>?</a:t>
            </a:r>
            <a:endParaRPr b="0" sz="2240"/>
          </a:p>
        </p:txBody>
      </p:sp>
      <p:pic>
        <p:nvPicPr>
          <p:cNvPr id="365" name="Google Shape;3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1732" y="1681355"/>
            <a:ext cx="1593275" cy="17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8919" y="1400791"/>
            <a:ext cx="6188124" cy="24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625" y="845100"/>
            <a:ext cx="3720826" cy="252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845100"/>
            <a:ext cx="4063725" cy="252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23"/>
          <p:cNvSpPr/>
          <p:nvPr/>
        </p:nvSpPr>
        <p:spPr>
          <a:xfrm>
            <a:off x="2149250" y="2805550"/>
            <a:ext cx="4841141" cy="2026225"/>
          </a:xfrm>
          <a:custGeom>
            <a:rect b="b" l="l" r="r" t="t"/>
            <a:pathLst>
              <a:path extrusionOk="0" h="81049" w="214780">
                <a:moveTo>
                  <a:pt x="624" y="0"/>
                </a:moveTo>
                <a:lnTo>
                  <a:pt x="0" y="81049"/>
                </a:lnTo>
                <a:lnTo>
                  <a:pt x="214469" y="80737"/>
                </a:lnTo>
                <a:lnTo>
                  <a:pt x="214780" y="10599"/>
                </a:lnTo>
              </a:path>
            </a:pathLst>
          </a:cu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4" name="Google Shape;374;p23"/>
          <p:cNvSpPr/>
          <p:nvPr/>
        </p:nvSpPr>
        <p:spPr>
          <a:xfrm>
            <a:off x="1620975" y="2813350"/>
            <a:ext cx="5244889" cy="1808060"/>
          </a:xfrm>
          <a:custGeom>
            <a:rect b="b" l="l" r="r" t="t"/>
            <a:pathLst>
              <a:path extrusionOk="0" h="75438" w="187972">
                <a:moveTo>
                  <a:pt x="935" y="0"/>
                </a:moveTo>
                <a:lnTo>
                  <a:pt x="0" y="75126"/>
                </a:lnTo>
                <a:lnTo>
                  <a:pt x="187972" y="75438"/>
                </a:lnTo>
                <a:lnTo>
                  <a:pt x="187972" y="10910"/>
                </a:lnTo>
              </a:path>
            </a:pathLst>
          </a:cu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5" name="Google Shape;375;p23"/>
          <p:cNvSpPr/>
          <p:nvPr/>
        </p:nvSpPr>
        <p:spPr>
          <a:xfrm>
            <a:off x="2743200" y="2805550"/>
            <a:ext cx="4940875" cy="1363800"/>
          </a:xfrm>
          <a:custGeom>
            <a:rect b="b" l="l" r="r" t="t"/>
            <a:pathLst>
              <a:path extrusionOk="0" h="54552" w="197635">
                <a:moveTo>
                  <a:pt x="0" y="0"/>
                </a:moveTo>
                <a:lnTo>
                  <a:pt x="623" y="54552"/>
                </a:lnTo>
                <a:lnTo>
                  <a:pt x="197323" y="54552"/>
                </a:lnTo>
                <a:lnTo>
                  <a:pt x="197635" y="11534"/>
                </a:lnTo>
              </a:path>
            </a:pathLst>
          </a:cu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6" name="Google Shape;376;p23"/>
          <p:cNvSpPr/>
          <p:nvPr/>
        </p:nvSpPr>
        <p:spPr>
          <a:xfrm>
            <a:off x="2454850" y="2797750"/>
            <a:ext cx="5369743" cy="1527475"/>
          </a:xfrm>
          <a:custGeom>
            <a:rect b="b" l="l" r="r" t="t"/>
            <a:pathLst>
              <a:path extrusionOk="0" h="61099" w="214468">
                <a:moveTo>
                  <a:pt x="0" y="0"/>
                </a:moveTo>
                <a:lnTo>
                  <a:pt x="1247" y="61099"/>
                </a:lnTo>
                <a:lnTo>
                  <a:pt x="214468" y="60163"/>
                </a:lnTo>
                <a:lnTo>
                  <a:pt x="214156" y="12157"/>
                </a:lnTo>
              </a:path>
            </a:pathLst>
          </a:cu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7" name="Google Shape;377;p23"/>
          <p:cNvSpPr txBox="1"/>
          <p:nvPr/>
        </p:nvSpPr>
        <p:spPr>
          <a:xfrm>
            <a:off x="3093900" y="3618575"/>
            <a:ext cx="1917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latin typeface="Lato"/>
                <a:ea typeface="Lato"/>
                <a:cs typeface="Lato"/>
                <a:sym typeface="Lato"/>
              </a:rPr>
              <a:t>       Communication</a:t>
            </a:r>
            <a:endParaRPr b="1" sz="16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&lt;math xmlns=&quot;http://www.w3.org/1998/Math/MathML&quot;&gt;&lt;msup&gt;&lt;mi mathvariant=&quot;normal&quot;&gt;I&lt;/mi&gt;&lt;mn&gt;2&lt;/mn&gt;&lt;/msup&gt;&lt;/math&gt;" id="378" name="Google Shape;378;p23" title="straight I squared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1375" y="3701750"/>
            <a:ext cx="262050" cy="213075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3"/>
          <p:cNvSpPr txBox="1"/>
          <p:nvPr/>
        </p:nvSpPr>
        <p:spPr>
          <a:xfrm>
            <a:off x="989725" y="498775"/>
            <a:ext cx="248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ADXL345 Accelerometer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23"/>
          <p:cNvSpPr txBox="1"/>
          <p:nvPr/>
        </p:nvSpPr>
        <p:spPr>
          <a:xfrm>
            <a:off x="5081150" y="498775"/>
            <a:ext cx="301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ARDUINO UNO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1" name="Google Shape;381;p23"/>
          <p:cNvSpPr txBox="1"/>
          <p:nvPr/>
        </p:nvSpPr>
        <p:spPr>
          <a:xfrm>
            <a:off x="7995825" y="3618575"/>
            <a:ext cx="104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A3-&gt;SCL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A2-&gt;SDA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2" name="Google Shape;382;p23"/>
          <p:cNvSpPr txBox="1"/>
          <p:nvPr/>
        </p:nvSpPr>
        <p:spPr>
          <a:xfrm>
            <a:off x="3483716" y="67675"/>
            <a:ext cx="5338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COMMUNICATION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4"/>
          <p:cNvSpPr txBox="1"/>
          <p:nvPr>
            <p:ph type="title"/>
          </p:nvPr>
        </p:nvSpPr>
        <p:spPr>
          <a:xfrm>
            <a:off x="869850" y="77800"/>
            <a:ext cx="3860700" cy="49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>
                <a:latin typeface="Lato"/>
                <a:ea typeface="Lato"/>
                <a:cs typeface="Lato"/>
                <a:sym typeface="Lato"/>
              </a:rPr>
              <a:t>ADXL345 Specifications:</a:t>
            </a:r>
            <a:endParaRPr sz="204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388" name="Google Shape;388;p24"/>
          <p:cNvGraphicFramePr/>
          <p:nvPr/>
        </p:nvGraphicFramePr>
        <p:xfrm>
          <a:off x="955575" y="694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{CAA7CC8E-7966-4611-87EF-88801F475257}</a:tableStyleId>
              </a:tblPr>
              <a:tblGrid>
                <a:gridCol w="690700"/>
                <a:gridCol w="2209175"/>
                <a:gridCol w="43391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Sl.No.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Category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Specifications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Power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Ultra low power: 25 to 130 μA at VS=2.5 V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Scalability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Power consumption scales automatically with bandwidth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Sensitivity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User selectable fixed 10-bit resolution or 4mg/LSB scale factor in all g-ranges, up to 13-bit resolution at ±16g 32 level output data.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9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Detection Function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Tap/Double Tap detection,Activity/Inactivity monitoring,Free-Fall detection.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Supply I/O voltage Range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1.8 V to 3.6 V.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Communication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I2C digital interfaces.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Dimensions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Small and thin: 3 × 5 × 1 mm.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5"/>
          <p:cNvSpPr txBox="1"/>
          <p:nvPr>
            <p:ph type="ctrTitle"/>
          </p:nvPr>
        </p:nvSpPr>
        <p:spPr>
          <a:xfrm>
            <a:off x="418775" y="-12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Does Accelerometer Work?</a:t>
            </a:r>
            <a:endParaRPr/>
          </a:p>
        </p:txBody>
      </p:sp>
      <p:sp>
        <p:nvSpPr>
          <p:cNvPr id="394" name="Google Shape;394;p25"/>
          <p:cNvSpPr txBox="1"/>
          <p:nvPr>
            <p:ph idx="1" type="subTitle"/>
          </p:nvPr>
        </p:nvSpPr>
        <p:spPr>
          <a:xfrm>
            <a:off x="418775" y="1823575"/>
            <a:ext cx="4974000" cy="21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This is a 3-axis accelerometer which can measure both static and dynamic forces of acceleration.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All accelerometers work on the principle of a mass on a spring.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One of the most commonly used MEMS accelerometer is the capacitive type.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The capacitive MEMS accelerometer is famous for its high sensitivity and its accuracy at high temperatures. </a:t>
            </a:r>
            <a:endParaRPr sz="1300">
              <a:solidFill>
                <a:srgbClr val="3A3A3A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5" name="Google Shape;39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900" y="140284"/>
            <a:ext cx="3654225" cy="367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2525" y="966350"/>
            <a:ext cx="3648400" cy="3385724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26"/>
          <p:cNvSpPr txBox="1"/>
          <p:nvPr/>
        </p:nvSpPr>
        <p:spPr>
          <a:xfrm>
            <a:off x="311725" y="1559163"/>
            <a:ext cx="4683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When the sensor is subjected to a linear acceleration along its sensitive axis, the mass and its fingers become displaced.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Gas between the fingers provides a damping effect. 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This displacement induces a differential capacitance between the moving and fixed silicon fingers which is proportional to the applied acceleration.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2" name="Google Shape;402;p26"/>
          <p:cNvSpPr txBox="1"/>
          <p:nvPr/>
        </p:nvSpPr>
        <p:spPr>
          <a:xfrm>
            <a:off x="335145" y="702927"/>
            <a:ext cx="269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Illustration: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7"/>
          <p:cNvSpPr txBox="1"/>
          <p:nvPr>
            <p:ph type="title"/>
          </p:nvPr>
        </p:nvSpPr>
        <p:spPr>
          <a:xfrm>
            <a:off x="436393" y="0"/>
            <a:ext cx="3135000" cy="8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EMG:</a:t>
            </a:r>
            <a:endParaRPr/>
          </a:p>
        </p:txBody>
      </p:sp>
      <p:sp>
        <p:nvSpPr>
          <p:cNvPr id="408" name="Google Shape;408;p27"/>
          <p:cNvSpPr txBox="1"/>
          <p:nvPr/>
        </p:nvSpPr>
        <p:spPr>
          <a:xfrm>
            <a:off x="824000" y="1691125"/>
            <a:ext cx="290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09" name="Google Shape;4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140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27"/>
          <p:cNvSpPr txBox="1"/>
          <p:nvPr/>
        </p:nvSpPr>
        <p:spPr>
          <a:xfrm>
            <a:off x="420825" y="1005325"/>
            <a:ext cx="35382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Assess the health of muscles and the nerve cells that control them (motor neurons).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EMG results can reveal nerve dysfunction, muscle dysfunction or problems with nerve-to-muscle signal transmission.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Motor neurons transmit electrical signals that cause muscles to contract.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Electrodes are used to transmit signal.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8"/>
          <p:cNvSpPr txBox="1"/>
          <p:nvPr>
            <p:ph type="title"/>
          </p:nvPr>
        </p:nvSpPr>
        <p:spPr>
          <a:xfrm>
            <a:off x="498775" y="233675"/>
            <a:ext cx="3478200" cy="70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-GB" sz="3040"/>
              <a:t>Myoware</a:t>
            </a:r>
            <a:r>
              <a:rPr b="0" lang="en-GB" sz="3040"/>
              <a:t> Sensor</a:t>
            </a:r>
            <a:endParaRPr b="0" sz="3040"/>
          </a:p>
        </p:txBody>
      </p:sp>
      <p:pic>
        <p:nvPicPr>
          <p:cNvPr id="416" name="Google Shape;41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2468" y="397457"/>
            <a:ext cx="4898075" cy="44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28"/>
          <p:cNvSpPr txBox="1"/>
          <p:nvPr/>
        </p:nvSpPr>
        <p:spPr>
          <a:xfrm>
            <a:off x="498775" y="1153400"/>
            <a:ext cx="31017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EMG Muscle Sensor</a:t>
            </a: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Modu</a:t>
            </a: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le V3.0 With Cable And Electrodes.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Outputting 0-Vs Volts depending the amount of activity in the selected muscle, where Vs signifies the voltage of the power source. 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Power supply voltage: min. +-9.0V.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Supply Current of up to 14mA.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9"/>
          <p:cNvSpPr txBox="1"/>
          <p:nvPr>
            <p:ph type="title"/>
          </p:nvPr>
        </p:nvSpPr>
        <p:spPr>
          <a:xfrm>
            <a:off x="-101300" y="24300"/>
            <a:ext cx="6070800" cy="8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340"/>
              <a:t>Taking Accelerometer Readings:</a:t>
            </a:r>
            <a:endParaRPr sz="2340"/>
          </a:p>
        </p:txBody>
      </p:sp>
      <p:pic>
        <p:nvPicPr>
          <p:cNvPr id="423" name="Google Shape;42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797900"/>
            <a:ext cx="4211850" cy="3158899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9"/>
          <p:cNvSpPr txBox="1"/>
          <p:nvPr/>
        </p:nvSpPr>
        <p:spPr>
          <a:xfrm>
            <a:off x="600075" y="1020900"/>
            <a:ext cx="3546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Pin Details: 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SCL   —&gt; A5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SDA  —&gt; A4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VCC  —&gt; 5V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GND —&gt; GND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5" name="Google Shape;425;p29"/>
          <p:cNvSpPr txBox="1"/>
          <p:nvPr/>
        </p:nvSpPr>
        <p:spPr>
          <a:xfrm>
            <a:off x="740350" y="2408100"/>
            <a:ext cx="3093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We will get acceleration change values in all the three different axes,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according to change in orientation.  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0"/>
          <p:cNvSpPr txBox="1"/>
          <p:nvPr>
            <p:ph type="title"/>
          </p:nvPr>
        </p:nvSpPr>
        <p:spPr>
          <a:xfrm>
            <a:off x="172900" y="0"/>
            <a:ext cx="23286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300">
                <a:latin typeface="Arial"/>
                <a:ea typeface="Arial"/>
                <a:cs typeface="Arial"/>
                <a:sym typeface="Arial"/>
              </a:rPr>
              <a:t>Output</a:t>
            </a:r>
            <a:r>
              <a:rPr lang="en-GB" sz="2300">
                <a:latin typeface="Arial"/>
                <a:ea typeface="Arial"/>
                <a:cs typeface="Arial"/>
                <a:sym typeface="Arial"/>
              </a:rPr>
              <a:t> Data</a:t>
            </a:r>
            <a:endParaRPr sz="23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1" name="Google Shape;43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825" y="455912"/>
            <a:ext cx="3577650" cy="3592625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30"/>
          <p:cNvSpPr txBox="1"/>
          <p:nvPr/>
        </p:nvSpPr>
        <p:spPr>
          <a:xfrm>
            <a:off x="397450" y="1231325"/>
            <a:ext cx="2805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➔"/>
            </a:pPr>
            <a:r>
              <a:rPr lang="en-GB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Here are the output data from accelerometer.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➔"/>
            </a:pPr>
            <a:r>
              <a:rPr lang="en-GB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Every second the different axes values will keep updating.</a:t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625" y="1126550"/>
            <a:ext cx="2442752" cy="1832076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31"/>
          <p:cNvSpPr/>
          <p:nvPr/>
        </p:nvSpPr>
        <p:spPr>
          <a:xfrm>
            <a:off x="2766575" y="2010650"/>
            <a:ext cx="510900" cy="1638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1"/>
          <p:cNvSpPr/>
          <p:nvPr/>
        </p:nvSpPr>
        <p:spPr>
          <a:xfrm>
            <a:off x="5735786" y="2010650"/>
            <a:ext cx="510900" cy="1638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1"/>
          <p:cNvSpPr/>
          <p:nvPr/>
        </p:nvSpPr>
        <p:spPr>
          <a:xfrm>
            <a:off x="568900" y="3257550"/>
            <a:ext cx="1426200" cy="67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X~0g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Y~0g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Z~10g</a:t>
            </a:r>
            <a:endParaRPr/>
          </a:p>
        </p:txBody>
      </p:sp>
      <p:sp>
        <p:nvSpPr>
          <p:cNvPr id="441" name="Google Shape;441;p31"/>
          <p:cNvSpPr/>
          <p:nvPr/>
        </p:nvSpPr>
        <p:spPr>
          <a:xfrm>
            <a:off x="6815550" y="3211801"/>
            <a:ext cx="1426200" cy="762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</a:t>
            </a:r>
            <a:r>
              <a:rPr lang="en-GB"/>
              <a:t>X~ +10g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Y~ 0g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Z~10g</a:t>
            </a:r>
            <a:endParaRPr/>
          </a:p>
        </p:txBody>
      </p:sp>
      <p:sp>
        <p:nvSpPr>
          <p:cNvPr id="442" name="Google Shape;442;p31"/>
          <p:cNvSpPr/>
          <p:nvPr/>
        </p:nvSpPr>
        <p:spPr>
          <a:xfrm>
            <a:off x="3770150" y="3254091"/>
            <a:ext cx="1426200" cy="720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</a:t>
            </a:r>
            <a:r>
              <a:rPr lang="en-GB"/>
              <a:t>X~ -10g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Y~0g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Z~10g</a:t>
            </a:r>
            <a:endParaRPr/>
          </a:p>
        </p:txBody>
      </p:sp>
      <p:pic>
        <p:nvPicPr>
          <p:cNvPr id="443" name="Google Shape;44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6614" y="1117150"/>
            <a:ext cx="2592502" cy="1820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3205" y="1117160"/>
            <a:ext cx="2426849" cy="1820152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31"/>
          <p:cNvSpPr txBox="1"/>
          <p:nvPr/>
        </p:nvSpPr>
        <p:spPr>
          <a:xfrm>
            <a:off x="3405625" y="141325"/>
            <a:ext cx="4068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Orientation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title"/>
          </p:nvPr>
        </p:nvSpPr>
        <p:spPr>
          <a:xfrm>
            <a:off x="1388625" y="772725"/>
            <a:ext cx="63669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40"/>
              <a:t>Contents </a:t>
            </a:r>
            <a:endParaRPr sz="2840"/>
          </a:p>
        </p:txBody>
      </p:sp>
      <p:sp>
        <p:nvSpPr>
          <p:cNvPr id="285" name="Google Shape;285;p14"/>
          <p:cNvSpPr txBox="1"/>
          <p:nvPr>
            <p:ph idx="1" type="body"/>
          </p:nvPr>
        </p:nvSpPr>
        <p:spPr>
          <a:xfrm>
            <a:off x="1388625" y="1683325"/>
            <a:ext cx="6366900" cy="21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Introduction 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Literature Survey 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Problem Statement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Functional Block Diagram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Conclusion 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References 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2"/>
          <p:cNvSpPr txBox="1"/>
          <p:nvPr/>
        </p:nvSpPr>
        <p:spPr>
          <a:xfrm>
            <a:off x="436425" y="522125"/>
            <a:ext cx="8120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Taking Myoware Readings: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51" name="Google Shape;4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7825" y="1469375"/>
            <a:ext cx="3105152" cy="2328876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32"/>
          <p:cNvSpPr txBox="1"/>
          <p:nvPr/>
        </p:nvSpPr>
        <p:spPr>
          <a:xfrm>
            <a:off x="545525" y="1457325"/>
            <a:ext cx="4026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 myoware we are getting the i/p from the analog pin no 0, which is in the range of 0-1023. 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0 represents low and 1023 represents high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after that we are converting this range to 0-1 and depending upon the threshold provided for the fatigue we are ensuring the level of fatigue.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3"/>
          <p:cNvSpPr txBox="1"/>
          <p:nvPr>
            <p:ph type="title"/>
          </p:nvPr>
        </p:nvSpPr>
        <p:spPr>
          <a:xfrm>
            <a:off x="2942250" y="459675"/>
            <a:ext cx="3259500" cy="7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2800">
                <a:latin typeface="Arial"/>
                <a:ea typeface="Arial"/>
                <a:cs typeface="Arial"/>
                <a:sym typeface="Arial"/>
              </a:rPr>
              <a:t>Circuit Connections</a:t>
            </a:r>
            <a:endParaRPr b="0"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33"/>
          <p:cNvSpPr txBox="1"/>
          <p:nvPr/>
        </p:nvSpPr>
        <p:spPr>
          <a:xfrm>
            <a:off x="849450" y="2111900"/>
            <a:ext cx="445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59" name="Google Shape;45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72925"/>
            <a:ext cx="4429123" cy="3532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375" y="1472925"/>
            <a:ext cx="4321075" cy="353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 txBox="1"/>
          <p:nvPr>
            <p:ph type="title"/>
          </p:nvPr>
        </p:nvSpPr>
        <p:spPr>
          <a:xfrm>
            <a:off x="545525" y="267050"/>
            <a:ext cx="6299100" cy="10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Electrode Placement for biceps</a:t>
            </a:r>
            <a:endParaRPr/>
          </a:p>
        </p:txBody>
      </p:sp>
      <p:pic>
        <p:nvPicPr>
          <p:cNvPr id="466" name="Google Shape;46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150" y="1309025"/>
            <a:ext cx="3936699" cy="3448151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34"/>
          <p:cNvSpPr txBox="1"/>
          <p:nvPr/>
        </p:nvSpPr>
        <p:spPr>
          <a:xfrm>
            <a:off x="545525" y="1757000"/>
            <a:ext cx="3110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Electrodes are placed in a particular orientation.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➔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Two electrodes are </a:t>
            </a: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placed</a:t>
            </a: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axially to each other and one is placed radial to the other two.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2" name="Google Shape;472;p35"/>
          <p:cNvGraphicFramePr/>
          <p:nvPr/>
        </p:nvGraphicFramePr>
        <p:xfrm>
          <a:off x="1520900" y="110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{B25A129D-291F-422A-8F23-1C8781285C67}</a:tableStyleId>
              </a:tblPr>
              <a:tblGrid>
                <a:gridCol w="1603625"/>
                <a:gridCol w="989050"/>
                <a:gridCol w="1355225"/>
                <a:gridCol w="1264925"/>
              </a:tblGrid>
              <a:tr h="54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solidFill>
                            <a:schemeClr val="lt1"/>
                          </a:solidFill>
                        </a:rPr>
                        <a:t>Name 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solidFill>
                            <a:schemeClr val="lt1"/>
                          </a:solidFill>
                        </a:rPr>
                        <a:t>No. of Repetition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solidFill>
                            <a:schemeClr val="lt1"/>
                          </a:solidFill>
                        </a:rPr>
                        <a:t> Low              fatigue/no fatigue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solidFill>
                            <a:schemeClr val="lt1"/>
                          </a:solidFill>
                        </a:rPr>
                        <a:t>Fatigue detected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6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Abhishek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45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0.3-0.47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0.47&gt;=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Abhay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55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0.3-0.57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0.57&gt;=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Preet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54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0.3-0.51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0.51&gt;=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Parth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60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0.3-0.59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0.59&gt;=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R</a:t>
                      </a: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itik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48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0.3-0.51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0.51&gt;=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Jai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56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0.3-0.54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0.54&gt;=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Danish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59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0.3-0.59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0.59&gt;=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Prakhar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57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0.3-0.60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0.60&gt;=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473" name="Google Shape;473;p35"/>
          <p:cNvSpPr txBox="1"/>
          <p:nvPr/>
        </p:nvSpPr>
        <p:spPr>
          <a:xfrm>
            <a:off x="1383125" y="122525"/>
            <a:ext cx="50976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Experimental Data Set For Male Candidates:</a:t>
            </a:r>
            <a:endParaRPr sz="2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8" name="Google Shape;478;p36"/>
          <p:cNvGraphicFramePr/>
          <p:nvPr/>
        </p:nvGraphicFramePr>
        <p:xfrm>
          <a:off x="1520900" y="110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{B25A129D-291F-422A-8F23-1C8781285C67}</a:tableStyleId>
              </a:tblPr>
              <a:tblGrid>
                <a:gridCol w="1603625"/>
                <a:gridCol w="989050"/>
                <a:gridCol w="1355225"/>
                <a:gridCol w="1264925"/>
              </a:tblGrid>
              <a:tr h="54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solidFill>
                            <a:schemeClr val="lt1"/>
                          </a:solidFill>
                        </a:rPr>
                        <a:t>Name 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solidFill>
                            <a:schemeClr val="lt1"/>
                          </a:solidFill>
                        </a:rPr>
                        <a:t>No. of Repetition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solidFill>
                            <a:schemeClr val="lt1"/>
                          </a:solidFill>
                        </a:rPr>
                        <a:t> Low              fatigue/no fatigue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solidFill>
                            <a:schemeClr val="lt1"/>
                          </a:solidFill>
                        </a:rPr>
                        <a:t>Fatigue detected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6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Harshitha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36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0.3-0.40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0.40&gt;=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Ambika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45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0.3-0.47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0.47&gt;=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Hansa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40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0.3-0.44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0.47&gt;=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Gunjan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43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0.3-0.50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0.50&gt;=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Pooja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44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0.3-0.52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0.52&gt;=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Son</a:t>
                      </a: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al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35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0.3-0.40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0.40&gt;=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Ishita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46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0.3-0.53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0.53&gt;=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Vaishnavi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37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0.3-0.42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0.42&gt;=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479" name="Google Shape;479;p36"/>
          <p:cNvSpPr txBox="1"/>
          <p:nvPr/>
        </p:nvSpPr>
        <p:spPr>
          <a:xfrm>
            <a:off x="1383125" y="122525"/>
            <a:ext cx="50976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Experimental Data Set For Female Candidates:</a:t>
            </a:r>
            <a:endParaRPr sz="2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7"/>
          <p:cNvSpPr txBox="1"/>
          <p:nvPr/>
        </p:nvSpPr>
        <p:spPr>
          <a:xfrm>
            <a:off x="440861" y="955250"/>
            <a:ext cx="35544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Output Display</a:t>
            </a:r>
            <a:endParaRPr sz="2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85" name="Google Shape;485;p37"/>
          <p:cNvSpPr txBox="1"/>
          <p:nvPr/>
        </p:nvSpPr>
        <p:spPr>
          <a:xfrm>
            <a:off x="532675" y="1892075"/>
            <a:ext cx="2645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On a LCD display we are showing </a:t>
            </a: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Repetition</a:t>
            </a: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count and a message which says whether the person has, low, high or medium fatigue. 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86" name="Google Shape;48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784586" y="902725"/>
            <a:ext cx="4843940" cy="3632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8"/>
          <p:cNvSpPr txBox="1"/>
          <p:nvPr>
            <p:ph type="title"/>
          </p:nvPr>
        </p:nvSpPr>
        <p:spPr>
          <a:xfrm>
            <a:off x="727800" y="77800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4700"/>
              <a:t>Conclusion </a:t>
            </a:r>
            <a:endParaRPr sz="4300"/>
          </a:p>
        </p:txBody>
      </p:sp>
      <p:sp>
        <p:nvSpPr>
          <p:cNvPr id="492" name="Google Shape;492;p38"/>
          <p:cNvSpPr txBox="1"/>
          <p:nvPr>
            <p:ph idx="1" type="body"/>
          </p:nvPr>
        </p:nvSpPr>
        <p:spPr>
          <a:xfrm>
            <a:off x="727800" y="1878975"/>
            <a:ext cx="6852000" cy="21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We are using ADXL345 as our accelerometer module with arduino UNO.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And for the fatigue measurement we are using Myoware type of non-invasive sensor module.</a:t>
            </a:r>
            <a:endParaRPr sz="2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9"/>
          <p:cNvSpPr txBox="1"/>
          <p:nvPr>
            <p:ph type="title"/>
          </p:nvPr>
        </p:nvSpPr>
        <p:spPr>
          <a:xfrm>
            <a:off x="800950" y="48495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40"/>
              <a:t>References</a:t>
            </a:r>
            <a:endParaRPr sz="2840"/>
          </a:p>
        </p:txBody>
      </p:sp>
      <p:sp>
        <p:nvSpPr>
          <p:cNvPr id="498" name="Google Shape;498;p39"/>
          <p:cNvSpPr txBox="1"/>
          <p:nvPr>
            <p:ph idx="4294967295" type="body"/>
          </p:nvPr>
        </p:nvSpPr>
        <p:spPr>
          <a:xfrm>
            <a:off x="800950" y="832943"/>
            <a:ext cx="7958700" cy="32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9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</a:pPr>
            <a:r>
              <a:rPr lang="en-GB" sz="1100">
                <a:solidFill>
                  <a:schemeClr val="lt1"/>
                </a:solidFill>
              </a:rPr>
              <a:t>Ma, B., Li, C., Wu, Z. et al. Muscle fatigue detection and treatment system driven by internet of things. BMC Med Inform Decis Mak 19, 275 (2019). https://doi.org/10.1186/s12911-019-0982-x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</a:pPr>
            <a:r>
              <a:rPr lang="en-GB" sz="1100">
                <a:solidFill>
                  <a:schemeClr val="lt1"/>
                </a:solidFill>
              </a:rPr>
              <a:t>Bourke AK, O'Brien JV, Lyons GM. Evaluation of a threshold-based tri-axial accelerometer fall detection algorithm. Gait Posture. 2007 Jul;26(2):194-9. doi: 10.1016/j.gaitpost.2006.09.012. Epub 2006 Nov 13. PMID: 17101272.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</a:pPr>
            <a:r>
              <a:rPr lang="en-GB" sz="1100">
                <a:solidFill>
                  <a:schemeClr val="lt1"/>
                </a:solidFill>
              </a:rPr>
              <a:t>Bourke AK, Lyons GM. A threshold-based fall-detection algorithm using a bi-axial gyroscope sensor. Med Eng Phys. 2008</a:t>
            </a:r>
            <a:r>
              <a:rPr lang="en-GB" sz="1100">
                <a:solidFill>
                  <a:schemeClr val="lt1"/>
                </a:solidFill>
              </a:rPr>
              <a:t> Jan;30(1):84-90. doi: 10.1016/j.medengphy.2006.12.001. Epub 2007 Jan 11. PMID: 17222579.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</a:pPr>
            <a:r>
              <a:rPr lang="en-GB" sz="1100">
                <a:solidFill>
                  <a:schemeClr val="lt1"/>
                </a:solidFill>
              </a:rPr>
              <a:t>M. Ayaz, M. W. Ayub and I. A. Qureshi, "Arduino Based Fatigue Level Measurement in Muscular Activity using RMS Technique," 2020 International Conference on e-Health and Bioengineering (EHB), 2020, pp. 1-4, doi: 10.1109/EHB50910.2020.9280184.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</a:pPr>
            <a:r>
              <a:rPr lang="en-GB" sz="1100">
                <a:solidFill>
                  <a:schemeClr val="lt1"/>
                </a:solidFill>
              </a:rPr>
              <a:t>Oliveira AS, Gonçalves M, Cardozo AC, Barbosa FS. Electromyographic fatigue threshold of the biceps brachii muscle during dynamic contraction. Electromyography and Clinical Neurophysiology. 2005 Apr-May;45(3):167-175. PMID: 15981689.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</a:pPr>
            <a:r>
              <a:rPr lang="en-GB" sz="1100">
                <a:solidFill>
                  <a:schemeClr val="lt1"/>
                </a:solidFill>
              </a:rPr>
              <a:t>Bourke AK, Lyons GM. A threshold-based fall-detection algorithm using a bi-axial gyroscope sensor. Med Eng Phys. 2008 Jan;30(1):84-90. :10.1016/j.medengphy.2006.12.001. Epub 2007 Jan 11. PMID: 17222579.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</a:pPr>
            <a:r>
              <a:rPr lang="en-GB" sz="1100">
                <a:solidFill>
                  <a:schemeClr val="lt1"/>
                </a:solidFill>
              </a:rPr>
              <a:t>Zhao, N., 2010. Full-featured pedometer design realized with 3-axis digital accelerometer. Analog Dialogue, 44(06), pp.1-5.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457200" marR="1397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0"/>
          <p:cNvSpPr txBox="1"/>
          <p:nvPr>
            <p:ph type="ctrTitle"/>
          </p:nvPr>
        </p:nvSpPr>
        <p:spPr>
          <a:xfrm>
            <a:off x="842350" y="1439287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58064"/>
              <a:buNone/>
            </a:pPr>
            <a:r>
              <a:rPr lang="en-GB" sz="6200"/>
              <a:t>Thank You! </a:t>
            </a:r>
            <a:endParaRPr sz="6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159100" y="1635300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40"/>
              <a:t>Problem Statement</a:t>
            </a:r>
            <a:endParaRPr sz="2840"/>
          </a:p>
        </p:txBody>
      </p:sp>
      <p:sp>
        <p:nvSpPr>
          <p:cNvPr id="291" name="Google Shape;291;p15"/>
          <p:cNvSpPr txBox="1"/>
          <p:nvPr>
            <p:ph idx="4294967295" type="body"/>
          </p:nvPr>
        </p:nvSpPr>
        <p:spPr>
          <a:xfrm>
            <a:off x="766075" y="23329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One of the common problem we have during exercising is, we keep on working out without knowing the actual limitations of our body.</a:t>
            </a:r>
            <a:endParaRPr sz="1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Often this leads to major injuries like muscle tears. </a:t>
            </a:r>
            <a:endParaRPr sz="1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 this very problem we are proposing a </a:t>
            </a:r>
            <a:r>
              <a:rPr lang="en-GB" sz="1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solution in which we will tell the person to stop the exercise when the person reaches a specified level of fatigue.</a:t>
            </a:r>
            <a:r>
              <a:rPr lang="en-GB" sz="17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7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/>
          <p:nvPr>
            <p:ph type="title"/>
          </p:nvPr>
        </p:nvSpPr>
        <p:spPr>
          <a:xfrm>
            <a:off x="146277" y="389525"/>
            <a:ext cx="5857800" cy="6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40"/>
              <a:t>Literature Survey</a:t>
            </a:r>
            <a:endParaRPr sz="2840"/>
          </a:p>
        </p:txBody>
      </p:sp>
      <p:sp>
        <p:nvSpPr>
          <p:cNvPr id="297" name="Google Shape;297;p16"/>
          <p:cNvSpPr txBox="1"/>
          <p:nvPr/>
        </p:nvSpPr>
        <p:spPr>
          <a:xfrm>
            <a:off x="-728650" y="4929200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98" name="Google Shape;298;p16"/>
          <p:cNvGraphicFramePr/>
          <p:nvPr/>
        </p:nvGraphicFramePr>
        <p:xfrm>
          <a:off x="247600" y="1318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{3FB020FB-E022-471C-9C6F-F2FA2F68D535}</a:tableStyleId>
              </a:tblPr>
              <a:tblGrid>
                <a:gridCol w="525500"/>
                <a:gridCol w="4715300"/>
                <a:gridCol w="3407975"/>
              </a:tblGrid>
              <a:tr h="481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Sl.No</a:t>
                      </a:r>
                      <a:endParaRPr sz="1100" u="none" cap="none" strike="noStrike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                               Reference paper</a:t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GB" sz="1500" u="none" cap="none" strike="noStrike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                  Contribution</a:t>
                      </a:r>
                      <a:endParaRPr sz="1500" u="none" cap="none" strike="noStrike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770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GB" sz="1300" u="none" cap="none" strike="noStrike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</a:t>
                      </a:r>
                      <a:endParaRPr sz="1300" u="none" cap="none" strike="noStrike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M. Ayaz, M. W. Ayub and I. A. Qureshi, "Arduino Based Fatigue Level Measurement in Muscular Activity using RMS Technique," 2020 International Conference on e-Health and Bioengineering (EHB), 2020, pp. 1-4, doi: 10.1109/EHB50910.2020.9280184.</a:t>
                      </a:r>
                      <a:endParaRPr sz="13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This paper conclude that how we can categorize fatigue level using rms voltage and bmi.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920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GB" sz="1300" u="none" cap="none" strike="noStrike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</a:t>
                      </a:r>
                      <a:endParaRPr sz="1300" u="none" cap="none" strike="noStrike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Oliveira AS, Gonçalves M, Cardozo AC, Barbosa FS. Electromyographic fatigue threshold of the biceps brachii muscle during dynamic contraction. Electromyography and Clinical Neurophysiology. 2005 Apr-May;45(3):167-175. PMID: 15981689.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The results of their research showed a progressive increase in RMS with time, for both brachii muscles in all loads,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characterizing the muscle fatigue process.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3" name="Google Shape;303;p17"/>
          <p:cNvGraphicFramePr/>
          <p:nvPr/>
        </p:nvGraphicFramePr>
        <p:xfrm>
          <a:off x="697800" y="62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{CAA7CC8E-7966-4611-87EF-88801F475257}</a:tableStyleId>
              </a:tblPr>
              <a:tblGrid>
                <a:gridCol w="401100"/>
                <a:gridCol w="4654850"/>
                <a:gridCol w="2912850"/>
              </a:tblGrid>
              <a:tr h="1665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3.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Oliveira, A. de, &amp;amp; Gonçalves, M. (2009). EMG amplitude and frequency parameters of muscular activity: Effect of resistance training based on electromyographic fatigue threshold. Journal of Electromyography and Kinesiology, 19(2), 295–303.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This study tells us about the improvement in fatigue level of brachii muscle after regular training .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1676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4.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Bello Salau, Habeeb &amp; Onumanyi, Adeiza &amp; Aibinu, A. &amp; Onwuka, Liz &amp; Dukiya, Jaiye &amp; Ohize, Henry. (2019). A Survey of accelerometer-based Techniques for Road Anomalies Detection and Characterization. 3. 8 - 20. 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This paper deals with the road anomaly detection by the use of accelerometer in different axes. Each axis gives the corresponding acceleration which later can be converted into distances.</a:t>
                      </a:r>
                      <a:endParaRPr>
                        <a:solidFill>
                          <a:schemeClr val="lt1"/>
                        </a:solidFill>
                        <a:highlight>
                          <a:schemeClr val="lt1"/>
                        </a:highlight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highlight>
                          <a:schemeClr val="lt1"/>
                        </a:highlight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highlight>
                          <a:schemeClr val="lt1"/>
                        </a:highlight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5.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 Niu, W.M., Fang, L.Q., Xu, L., Li, X., Huo, R.K., Guo, D.Q. and Qi, Z.Y. (2018) Summary of Research Status and Application of MEMS Accelerometers. Journal of Computer and Communications, 6, 215-221.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This paper tells about why MEMS accelerometer advantages.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MEMS Accelerometer is very useful as it is Highly integrated to system,very light weighted,and easy to use.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8" name="Google Shape;308;p18"/>
          <p:cNvGraphicFramePr/>
          <p:nvPr/>
        </p:nvGraphicFramePr>
        <p:xfrm>
          <a:off x="617800" y="1074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{CAA7CC8E-7966-4611-87EF-88801F475257}</a:tableStyleId>
              </a:tblPr>
              <a:tblGrid>
                <a:gridCol w="406950"/>
                <a:gridCol w="4068350"/>
                <a:gridCol w="3219600"/>
              </a:tblGrid>
              <a:tr h="1676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6.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Zhao, N., 2010. Full-featured pedometer design realized with 3-axis digital accelerometer. Analog Dialogue, 44(06), pp.1-5.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This paper gives us a idea about how we can use maximum and minimum acceleration value of each axis to count the number of steps for a moving body under a threshold value.</a:t>
                      </a:r>
                      <a:endParaRPr sz="1350">
                        <a:solidFill>
                          <a:schemeClr val="lt1"/>
                        </a:solidFill>
                        <a:highlight>
                          <a:schemeClr val="lt1"/>
                        </a:highlight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7.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4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Book Name - Rep-Counter for Weightlifting</a:t>
                      </a:r>
                      <a:endParaRPr sz="13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4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Author -  : Ryan May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This paper uses a Capacitive accelerometer which has a semiconductor material used as pair of beams, when the distance between beams changes the voltage across capacitor changes.</a:t>
                      </a:r>
                      <a:endParaRPr sz="13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3" name="Google Shape;313;p19"/>
          <p:cNvGraphicFramePr/>
          <p:nvPr/>
        </p:nvGraphicFramePr>
        <p:xfrm>
          <a:off x="1007025" y="6409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{CAA7CC8E-7966-4611-87EF-88801F475257}</a:tableStyleId>
              </a:tblPr>
              <a:tblGrid>
                <a:gridCol w="620600"/>
                <a:gridCol w="5054875"/>
                <a:gridCol w="1563525"/>
              </a:tblGrid>
              <a:tr h="37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Sl.No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  COMPONENT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QUANTITY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Accelerometer(ADXL345)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Arduino UNO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SainSmart 1.8” Color TFT Display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Jumper Wires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30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Power Supply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Bread Board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9V Battery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Myoware EMG sensor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14" name="Google Shape;314;p19"/>
          <p:cNvSpPr txBox="1"/>
          <p:nvPr/>
        </p:nvSpPr>
        <p:spPr>
          <a:xfrm>
            <a:off x="888416" y="179250"/>
            <a:ext cx="291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COMPONENT LIST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40"/>
              <a:t>Block Diagram</a:t>
            </a:r>
            <a:endParaRPr sz="2840"/>
          </a:p>
        </p:txBody>
      </p:sp>
      <p:sp>
        <p:nvSpPr>
          <p:cNvPr id="320" name="Google Shape;320;p20"/>
          <p:cNvSpPr/>
          <p:nvPr/>
        </p:nvSpPr>
        <p:spPr>
          <a:xfrm>
            <a:off x="892114" y="3332200"/>
            <a:ext cx="1486800" cy="615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>
                <a:solidFill>
                  <a:srgbClr val="222222"/>
                </a:solidFill>
                <a:latin typeface="Lato"/>
                <a:ea typeface="Lato"/>
                <a:cs typeface="Lato"/>
                <a:sym typeface="Lato"/>
              </a:rPr>
              <a:t>Accelerometer</a:t>
            </a:r>
            <a:endParaRPr>
              <a:solidFill>
                <a:srgbClr val="22222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>
                <a:solidFill>
                  <a:srgbClr val="222222"/>
                </a:solidFill>
                <a:latin typeface="Lato"/>
                <a:ea typeface="Lato"/>
                <a:cs typeface="Lato"/>
                <a:sym typeface="Lato"/>
              </a:rPr>
              <a:t>    ADXL345</a:t>
            </a:r>
            <a:endParaRPr>
              <a:solidFill>
                <a:srgbClr val="222222"/>
              </a:solidFill>
            </a:endParaRPr>
          </a:p>
        </p:txBody>
      </p:sp>
      <p:sp>
        <p:nvSpPr>
          <p:cNvPr id="321" name="Google Shape;321;p20"/>
          <p:cNvSpPr/>
          <p:nvPr/>
        </p:nvSpPr>
        <p:spPr>
          <a:xfrm>
            <a:off x="2899075" y="1853850"/>
            <a:ext cx="4562100" cy="2412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0"/>
          <p:cNvSpPr/>
          <p:nvPr/>
        </p:nvSpPr>
        <p:spPr>
          <a:xfrm>
            <a:off x="5758375" y="2932175"/>
            <a:ext cx="1458300" cy="570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/>
              <a:t>Algorithm Implementation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0"/>
          <p:cNvSpPr txBox="1"/>
          <p:nvPr/>
        </p:nvSpPr>
        <p:spPr>
          <a:xfrm>
            <a:off x="1001300" y="2248650"/>
            <a:ext cx="129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EMG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0"/>
          <p:cNvSpPr txBox="1"/>
          <p:nvPr/>
        </p:nvSpPr>
        <p:spPr>
          <a:xfrm>
            <a:off x="3605434" y="2052100"/>
            <a:ext cx="314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u="none" cap="none" strike="noStrike">
                <a:solidFill>
                  <a:srgbClr val="222222"/>
                </a:solidFill>
                <a:latin typeface="Lato"/>
                <a:ea typeface="Lato"/>
                <a:cs typeface="Lato"/>
                <a:sym typeface="Lato"/>
              </a:rPr>
              <a:t>Processing Input Data </a:t>
            </a:r>
            <a:endParaRPr b="0" i="0" u="none" cap="none" strike="noStrike">
              <a:solidFill>
                <a:srgbClr val="22222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u="none" cap="none" strike="noStrike">
                <a:solidFill>
                  <a:srgbClr val="222222"/>
                </a:solidFill>
                <a:latin typeface="Lato"/>
                <a:ea typeface="Lato"/>
                <a:cs typeface="Lato"/>
                <a:sym typeface="Lato"/>
              </a:rPr>
              <a:t>Using Arduino  UNO</a:t>
            </a:r>
            <a:endParaRPr b="0" i="0" u="none" cap="none" strike="noStrike">
              <a:solidFill>
                <a:srgbClr val="22222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20"/>
          <p:cNvSpPr/>
          <p:nvPr/>
        </p:nvSpPr>
        <p:spPr>
          <a:xfrm>
            <a:off x="907700" y="2182950"/>
            <a:ext cx="1486800" cy="554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/>
              <a:t>       </a:t>
            </a:r>
            <a:r>
              <a:rPr lang="en-GB">
                <a:solidFill>
                  <a:srgbClr val="222222"/>
                </a:solidFill>
              </a:rPr>
              <a:t>EMG</a:t>
            </a:r>
            <a:endParaRPr>
              <a:solidFill>
                <a:srgbClr val="22222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>
                <a:solidFill>
                  <a:srgbClr val="222222"/>
                </a:solidFill>
              </a:rPr>
              <a:t>    Myoware</a:t>
            </a:r>
            <a:endParaRPr>
              <a:solidFill>
                <a:srgbClr val="222222"/>
              </a:solidFill>
            </a:endParaRPr>
          </a:p>
        </p:txBody>
      </p:sp>
      <p:sp>
        <p:nvSpPr>
          <p:cNvPr id="326" name="Google Shape;326;p20"/>
          <p:cNvSpPr/>
          <p:nvPr/>
        </p:nvSpPr>
        <p:spPr>
          <a:xfrm>
            <a:off x="3194118" y="2936888"/>
            <a:ext cx="1233900" cy="570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   Data Processing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0"/>
          <p:cNvSpPr/>
          <p:nvPr/>
        </p:nvSpPr>
        <p:spPr>
          <a:xfrm>
            <a:off x="4517045" y="2936900"/>
            <a:ext cx="1155000" cy="570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Calibration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0"/>
          <p:cNvSpPr/>
          <p:nvPr/>
        </p:nvSpPr>
        <p:spPr>
          <a:xfrm>
            <a:off x="7746900" y="2314575"/>
            <a:ext cx="1098300" cy="1667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  </a:t>
            </a:r>
            <a:r>
              <a:rPr lang="en-GB">
                <a:solidFill>
                  <a:srgbClr val="222222"/>
                </a:solidFill>
              </a:rPr>
              <a:t>Display   </a:t>
            </a:r>
            <a:endParaRPr>
              <a:solidFill>
                <a:srgbClr val="22222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>
                <a:solidFill>
                  <a:srgbClr val="222222"/>
                </a:solidFill>
              </a:rPr>
              <a:t>  Module         </a:t>
            </a:r>
            <a:endParaRPr>
              <a:solidFill>
                <a:srgbClr val="22222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>
                <a:solidFill>
                  <a:srgbClr val="222222"/>
                </a:solidFill>
              </a:rPr>
              <a:t>  (1602A)</a:t>
            </a:r>
            <a:endParaRPr b="0" i="0" sz="1400" u="none" cap="none" strike="noStrike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0"/>
          <p:cNvSpPr txBox="1"/>
          <p:nvPr/>
        </p:nvSpPr>
        <p:spPr>
          <a:xfrm>
            <a:off x="3370705" y="3467413"/>
            <a:ext cx="139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     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0" name="Google Shape;330;p20"/>
          <p:cNvCxnSpPr/>
          <p:nvPr/>
        </p:nvCxnSpPr>
        <p:spPr>
          <a:xfrm>
            <a:off x="2394500" y="2511095"/>
            <a:ext cx="520200" cy="60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1" name="Google Shape;331;p20"/>
          <p:cNvCxnSpPr/>
          <p:nvPr/>
        </p:nvCxnSpPr>
        <p:spPr>
          <a:xfrm>
            <a:off x="2383243" y="3723368"/>
            <a:ext cx="520200" cy="60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2" name="Google Shape;332;p20"/>
          <p:cNvCxnSpPr/>
          <p:nvPr/>
        </p:nvCxnSpPr>
        <p:spPr>
          <a:xfrm>
            <a:off x="7465868" y="3171818"/>
            <a:ext cx="2649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3" name="Google Shape;333;p20"/>
          <p:cNvCxnSpPr/>
          <p:nvPr/>
        </p:nvCxnSpPr>
        <p:spPr>
          <a:xfrm rot="10800000">
            <a:off x="2398068" y="2342143"/>
            <a:ext cx="493200" cy="36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4" name="Google Shape;334;p20"/>
          <p:cNvCxnSpPr/>
          <p:nvPr/>
        </p:nvCxnSpPr>
        <p:spPr>
          <a:xfrm flipH="1">
            <a:off x="2379175" y="3553700"/>
            <a:ext cx="504300" cy="6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5" name="Google Shape;335;p20"/>
          <p:cNvCxnSpPr/>
          <p:nvPr/>
        </p:nvCxnSpPr>
        <p:spPr>
          <a:xfrm>
            <a:off x="7462405" y="3012491"/>
            <a:ext cx="264900" cy="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6" name="Google Shape;336;p20"/>
          <p:cNvCxnSpPr/>
          <p:nvPr/>
        </p:nvCxnSpPr>
        <p:spPr>
          <a:xfrm>
            <a:off x="5362566" y="4607525"/>
            <a:ext cx="520200" cy="60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7" name="Google Shape;337;p20"/>
          <p:cNvSpPr txBox="1"/>
          <p:nvPr/>
        </p:nvSpPr>
        <p:spPr>
          <a:xfrm>
            <a:off x="4439534" y="4418225"/>
            <a:ext cx="1233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Power Line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8" name="Google Shape;338;p20"/>
          <p:cNvCxnSpPr/>
          <p:nvPr/>
        </p:nvCxnSpPr>
        <p:spPr>
          <a:xfrm>
            <a:off x="5366896" y="4806684"/>
            <a:ext cx="520200" cy="60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1"/>
          <p:cNvSpPr txBox="1"/>
          <p:nvPr/>
        </p:nvSpPr>
        <p:spPr>
          <a:xfrm>
            <a:off x="854400" y="310325"/>
            <a:ext cx="195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GB" sz="2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Accelerometer:</a:t>
            </a:r>
            <a:endParaRPr b="1" i="0" sz="1800" u="none" cap="none" strike="noStrike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4" name="Google Shape;3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2325" y="3114475"/>
            <a:ext cx="1145449" cy="90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21"/>
          <p:cNvGrpSpPr/>
          <p:nvPr/>
        </p:nvGrpSpPr>
        <p:grpSpPr>
          <a:xfrm>
            <a:off x="0" y="1189989"/>
            <a:ext cx="2214600" cy="3134972"/>
            <a:chOff x="0" y="1189989"/>
            <a:chExt cx="2214600" cy="3134972"/>
          </a:xfrm>
        </p:grpSpPr>
        <p:sp>
          <p:nvSpPr>
            <p:cNvPr id="346" name="Google Shape;346;p21"/>
            <p:cNvSpPr/>
            <p:nvPr/>
          </p:nvSpPr>
          <p:spPr>
            <a:xfrm>
              <a:off x="0" y="1189989"/>
              <a:ext cx="2214600" cy="669000"/>
            </a:xfrm>
            <a:prstGeom prst="homePlate">
              <a:avLst>
                <a:gd fmla="val 50000" name="adj"/>
              </a:avLst>
            </a:prstGeom>
            <a:solidFill>
              <a:srgbClr val="8020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Step 1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7" name="Google Shape;347;p21"/>
            <p:cNvSpPr txBox="1"/>
            <p:nvPr/>
          </p:nvSpPr>
          <p:spPr>
            <a:xfrm>
              <a:off x="295050" y="1974462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The acceleration generates the force that causes the piezoelectric material to be stressed. </a:t>
              </a:r>
              <a:endPara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8" name="Google Shape;348;p21"/>
          <p:cNvGrpSpPr/>
          <p:nvPr/>
        </p:nvGrpSpPr>
        <p:grpSpPr>
          <a:xfrm>
            <a:off x="1838325" y="1189775"/>
            <a:ext cx="2064000" cy="3126002"/>
            <a:chOff x="1838325" y="1189775"/>
            <a:chExt cx="2064000" cy="3126002"/>
          </a:xfrm>
        </p:grpSpPr>
        <p:sp>
          <p:nvSpPr>
            <p:cNvPr id="349" name="Google Shape;349;p21"/>
            <p:cNvSpPr/>
            <p:nvPr/>
          </p:nvSpPr>
          <p:spPr>
            <a:xfrm>
              <a:off x="18383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Step</a:t>
              </a: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2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0" name="Google Shape;350;p21"/>
            <p:cNvSpPr txBox="1"/>
            <p:nvPr/>
          </p:nvSpPr>
          <p:spPr>
            <a:xfrm>
              <a:off x="2017250" y="1965277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The microscopic crystals structure present in it creates the voltage from the stress.</a:t>
              </a:r>
              <a:endPara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1" name="Google Shape;351;p21"/>
          <p:cNvGrpSpPr/>
          <p:nvPr/>
        </p:nvGrpSpPr>
        <p:grpSpPr>
          <a:xfrm>
            <a:off x="3581041" y="1189775"/>
            <a:ext cx="2064000" cy="3126002"/>
            <a:chOff x="3480010" y="1189775"/>
            <a:chExt cx="2064000" cy="3126002"/>
          </a:xfrm>
        </p:grpSpPr>
        <p:sp>
          <p:nvSpPr>
            <p:cNvPr id="352" name="Google Shape;352;p21"/>
            <p:cNvSpPr/>
            <p:nvPr/>
          </p:nvSpPr>
          <p:spPr>
            <a:xfrm>
              <a:off x="348001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B02C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Step</a:t>
              </a: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3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3" name="Google Shape;353;p21"/>
            <p:cNvSpPr txBox="1"/>
            <p:nvPr/>
          </p:nvSpPr>
          <p:spPr>
            <a:xfrm>
              <a:off x="3640338" y="1965277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The accelerometer interprets this voltage. </a:t>
              </a:r>
              <a:endPara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4" name="Google Shape;354;p21"/>
          <p:cNvGrpSpPr/>
          <p:nvPr/>
        </p:nvGrpSpPr>
        <p:grpSpPr>
          <a:xfrm>
            <a:off x="6874025" y="1189775"/>
            <a:ext cx="2064000" cy="3116817"/>
            <a:chOff x="6874025" y="1189775"/>
            <a:chExt cx="2064000" cy="3116817"/>
          </a:xfrm>
        </p:grpSpPr>
        <p:sp>
          <p:nvSpPr>
            <p:cNvPr id="355" name="Google Shape;355;p21"/>
            <p:cNvSpPr/>
            <p:nvPr/>
          </p:nvSpPr>
          <p:spPr>
            <a:xfrm>
              <a:off x="68740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Step</a:t>
              </a: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5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6" name="Google Shape;356;p21"/>
            <p:cNvSpPr txBox="1"/>
            <p:nvPr/>
          </p:nvSpPr>
          <p:spPr>
            <a:xfrm>
              <a:off x="7183850" y="1956092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Three-axis accelerometer gives analog voltage for separate pins, which further can be interpreted as acceleration values or displacement or distance.</a:t>
              </a:r>
              <a:endPara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7" name="Google Shape;357;p21"/>
          <p:cNvGrpSpPr/>
          <p:nvPr/>
        </p:nvGrpSpPr>
        <p:grpSpPr>
          <a:xfrm>
            <a:off x="5195350" y="1189775"/>
            <a:ext cx="2064000" cy="3116817"/>
            <a:chOff x="5195350" y="1189775"/>
            <a:chExt cx="2064000" cy="3116817"/>
          </a:xfrm>
        </p:grpSpPr>
        <p:sp>
          <p:nvSpPr>
            <p:cNvPr id="358" name="Google Shape;358;p21"/>
            <p:cNvSpPr/>
            <p:nvPr/>
          </p:nvSpPr>
          <p:spPr>
            <a:xfrm>
              <a:off x="51953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Step</a:t>
              </a: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4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9" name="Google Shape;359;p21"/>
            <p:cNvSpPr txBox="1"/>
            <p:nvPr/>
          </p:nvSpPr>
          <p:spPr>
            <a:xfrm>
              <a:off x="5461650" y="1956092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The voltage is further used to determine the orientation,velocity,</a:t>
              </a:r>
              <a:endPara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Distance and acceleration.</a:t>
              </a:r>
              <a:endPara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